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77" r:id="rId2"/>
    <p:sldId id="482" r:id="rId3"/>
    <p:sldId id="491" r:id="rId4"/>
    <p:sldId id="492" r:id="rId5"/>
    <p:sldId id="479" r:id="rId6"/>
    <p:sldId id="494" r:id="rId7"/>
    <p:sldId id="487" r:id="rId8"/>
    <p:sldId id="495" r:id="rId9"/>
    <p:sldId id="485"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02445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7048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50672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2188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404836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93400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51001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98898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8249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87009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en-VN" smtClean="0"/>
              <a:t>08/31/2021</a:t>
            </a:fld>
            <a:endParaRPr lang="en-VN"/>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55339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08/31/2021</a:t>
            </a:fld>
            <a:endParaRPr lang="en-VN"/>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1192918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Chào</a:t>
            </a:r>
            <a:r>
              <a:rPr kumimoji="0" lang="en-US" sz="3600" b="0"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mừng</a:t>
            </a:r>
            <a:r>
              <a:rPr kumimoji="0" lang="en-US" sz="3600" b="0"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các</a:t>
            </a:r>
            <a:r>
              <a:rPr lang="en-US" sz="3600" kern="10" dirty="0">
                <a:ln w="9525">
                  <a:round/>
                  <a:headEnd/>
                  <a:tailEnd/>
                </a:ln>
                <a:solidFill>
                  <a:srgbClr val="FF0000"/>
                </a:solidFill>
                <a:latin typeface="Times New Roman" panose="02020603050405020304" pitchFamily="18" charset="0"/>
                <a:cs typeface="Times New Roman" panose="02020603050405020304" pitchFamily="18" charset="0"/>
              </a:rPr>
              <a:t> BẠN HỌC SINH</a:t>
            </a:r>
            <a:endParaRPr kumimoji="0" lang="en-VN" sz="3600" b="0"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5364" name="Picture 5" descr="stars">
            <a:extLst>
              <a:ext uri="{FF2B5EF4-FFF2-40B4-BE49-F238E27FC236}">
                <a16:creationId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altLang="en-US" sz="3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viên</a:t>
            </a:r>
            <a:r>
              <a:rPr kumimoji="0" lang="en-US" altLang="en-US" sz="3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HUỲNH KIM DUNG</a:t>
            </a:r>
          </a:p>
        </p:txBody>
      </p:sp>
      <p:sp>
        <p:nvSpPr>
          <p:cNvPr id="15371" name="WordArt 14">
            <a:extLst>
              <a:ext uri="{FF2B5EF4-FFF2-40B4-BE49-F238E27FC236}">
                <a16:creationId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alpha val="74997"/>
                    </a:srgbClr>
                  </a:outerShdw>
                </a:effectLst>
                <a:uLnTx/>
                <a:uFillTx/>
                <a:latin typeface="UVN Banh Mi"/>
                <a:ea typeface="+mn-ea"/>
                <a:cs typeface="+mn-cs"/>
              </a:rPr>
              <a:t>Đến dự tiết </a:t>
            </a: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alpha val="74997"/>
                    </a:srgbClr>
                  </a:outerShdw>
                </a:effectLst>
                <a:uLnTx/>
                <a:uFillTx/>
                <a:latin typeface="UVN Banh Mi"/>
                <a:ea typeface="+mn-ea"/>
                <a:cs typeface="+mn-cs"/>
              </a:rPr>
              <a:t>học Lich Sử lớp </a:t>
            </a: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alpha val="74997"/>
                    </a:srgbClr>
                  </a:outerShdw>
                </a:effectLst>
                <a:uLnTx/>
                <a:uFillTx/>
                <a:latin typeface="UVN Banh Mi"/>
                <a:ea typeface="+mn-ea"/>
                <a:cs typeface="+mn-cs"/>
              </a:rPr>
              <a:t>6</a:t>
            </a:r>
            <a:endParaRPr kumimoji="0" lang="en-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alpha val="74997"/>
                  </a:srgbClr>
                </a:outerShdw>
              </a:effectLst>
              <a:uLnTx/>
              <a:uFillTx/>
              <a:latin typeface="UVN Banh Mi"/>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maytinh">
            <a:extLst>
              <a:ext uri="{FF2B5EF4-FFF2-40B4-BE49-F238E27FC236}">
                <a16:creationId xmlns:a16="http://schemas.microsoft.com/office/drawing/2014/main"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4420" t="12681" r="52678" b="20224"/>
          <a:stretch/>
        </p:blipFill>
        <p:spPr bwMode="auto">
          <a:xfrm>
            <a:off x="128587" y="2628900"/>
            <a:ext cx="4257675" cy="42291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5D2323F-5554-DA4C-9473-BAC21B4F9D34}"/>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45111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maytinh">
            <a:extLst>
              <a:ext uri="{FF2B5EF4-FFF2-40B4-BE49-F238E27FC236}">
                <a16:creationId xmlns:a16="http://schemas.microsoft.com/office/drawing/2014/main"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49144" t="7692" r="26910" b="39040"/>
          <a:stretch/>
        </p:blipFill>
        <p:spPr bwMode="auto">
          <a:xfrm>
            <a:off x="3281362" y="1750218"/>
            <a:ext cx="2376488" cy="335756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F8EB499-0334-054E-A2C0-C7C85CDDF50A}"/>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2481057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maytinh">
            <a:extLst>
              <a:ext uri="{FF2B5EF4-FFF2-40B4-BE49-F238E27FC236}">
                <a16:creationId xmlns:a16="http://schemas.microsoft.com/office/drawing/2014/main"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73667" t="2575" r="4905" b="64199"/>
          <a:stretch/>
        </p:blipFill>
        <p:spPr bwMode="auto">
          <a:xfrm>
            <a:off x="8529638" y="934643"/>
            <a:ext cx="2126576" cy="209430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692E260-6916-B24A-BE24-52DD2FFA2BE1}"/>
              </a:ext>
            </a:extLst>
          </p:cNvPr>
          <p:cNvPicPr>
            <a:picLocks noChangeAspect="1"/>
          </p:cNvPicPr>
          <p:nvPr/>
        </p:nvPicPr>
        <p:blipFill>
          <a:blip r:embed="rId3"/>
          <a:stretch>
            <a:fillRect/>
          </a:stretch>
        </p:blipFill>
        <p:spPr>
          <a:xfrm>
            <a:off x="10651594" y="-100014"/>
            <a:ext cx="1551016" cy="1444774"/>
          </a:xfrm>
          <a:prstGeom prst="rect">
            <a:avLst/>
          </a:prstGeom>
        </p:spPr>
      </p:pic>
    </p:spTree>
    <p:extLst>
      <p:ext uri="{BB962C8B-B14F-4D97-AF65-F5344CB8AC3E}">
        <p14:creationId xmlns:p14="http://schemas.microsoft.com/office/powerpoint/2010/main" val="72945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32621" y="0"/>
            <a:ext cx="12192000" cy="6858000"/>
          </a:xfrm>
          <a:prstGeom prst="roundRect">
            <a:avLst/>
          </a:prstGeom>
          <a:solidFill>
            <a:schemeClr val="accent2">
              <a:lumMod val="40000"/>
              <a:lumOff val="6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58692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Lịch sử và môn lịch sử</a:t>
            </a:r>
          </a:p>
        </p:txBody>
      </p:sp>
      <p:pic>
        <p:nvPicPr>
          <p:cNvPr id="9" name="Picture 8">
            <a:extLst>
              <a:ext uri="{FF2B5EF4-FFF2-40B4-BE49-F238E27FC236}">
                <a16:creationId xmlns:a16="http://schemas.microsoft.com/office/drawing/2014/main" id="{3DC90934-B824-C54D-B27B-25D4236BF8ED}"/>
              </a:ext>
            </a:extLst>
          </p:cNvPr>
          <p:cNvPicPr/>
          <p:nvPr/>
        </p:nvPicPr>
        <p:blipFill rotWithShape="1">
          <a:blip r:embed="rId3">
            <a:extLst>
              <a:ext uri="{28A0092B-C50C-407E-A947-70E740481C1C}">
                <a14:useLocalDpi xmlns:a14="http://schemas.microsoft.com/office/drawing/2010/main" val="0"/>
              </a:ext>
            </a:extLst>
          </a:blip>
          <a:srcRect l="26109" t="56635" r="28114" b="1776"/>
          <a:stretch/>
        </p:blipFill>
        <p:spPr bwMode="auto">
          <a:xfrm>
            <a:off x="5687081" y="1344760"/>
            <a:ext cx="6389170" cy="389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78C2F97-4908-5F4D-98C7-ADA599288C26}"/>
              </a:ext>
            </a:extLst>
          </p:cNvPr>
          <p:cNvSpPr txBox="1"/>
          <p:nvPr/>
        </p:nvSpPr>
        <p:spPr>
          <a:xfrm>
            <a:off x="5687080" y="5345673"/>
            <a:ext cx="61267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0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Rồng đá trước thềm Điện Kính Thiên, thế kỉ XV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0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(Khu di tích H</a:t>
            </a:r>
            <a:r>
              <a:rPr kumimoji="0" lang="en-US" sz="20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a:t>
            </a:r>
            <a:r>
              <a:rPr kumimoji="0" lang="en-VN" sz="20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àng Thành)</a:t>
            </a:r>
          </a:p>
        </p:txBody>
      </p:sp>
      <p:sp>
        <p:nvSpPr>
          <p:cNvPr id="8" name="TextBox 7">
            <a:extLst>
              <a:ext uri="{FF2B5EF4-FFF2-40B4-BE49-F238E27FC236}">
                <a16:creationId xmlns:a16="http://schemas.microsoft.com/office/drawing/2014/main" id="{9E6AC8D1-070F-8D47-A097-CE3EE06F98F4}"/>
              </a:ext>
            </a:extLst>
          </p:cNvPr>
          <p:cNvSpPr txBox="1"/>
          <p:nvPr/>
        </p:nvSpPr>
        <p:spPr>
          <a:xfrm>
            <a:off x="115749" y="1344760"/>
            <a:ext cx="535202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white"/>
                </a:solidFill>
                <a:latin typeface="Times New Roman" panose="02020603050405020304" pitchFamily="18" charset="0"/>
              </a:rPr>
              <a:t>-</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vi-VN" sz="2800" b="1" i="1" u="none" strike="noStrike" kern="1200" cap="none" spc="0" normalizeH="0" baseline="0" noProof="0" dirty="0">
                <a:ln>
                  <a:noFill/>
                </a:ln>
                <a:effectLst/>
                <a:uLnTx/>
                <a:uFillTx/>
                <a:latin typeface="Times New Roman" panose="02020603050405020304" pitchFamily="18" charset="0"/>
                <a:ea typeface="+mn-ea"/>
                <a:cs typeface="+mn-cs"/>
              </a:rPr>
              <a:t>Lịch sử</a:t>
            </a:r>
            <a:r>
              <a:rPr kumimoji="0" lang="vi-VN" sz="2800" b="1" i="0" u="none" strike="noStrike" kern="1200" cap="none" spc="0" normalizeH="0" baseline="0" noProof="0" dirty="0">
                <a:ln>
                  <a:noFill/>
                </a:ln>
                <a:effectLst/>
                <a:uLnTx/>
                <a:uFillTx/>
                <a:latin typeface="Times New Roman" panose="02020603050405020304" pitchFamily="18" charset="0"/>
                <a:ea typeface="+mn-ea"/>
                <a:cs typeface="+mn-cs"/>
              </a:rPr>
              <a:t> là tất cả những gì đã xảy ra trong quá khứ</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bao gồm mọi hoạt động của con người từ khi xuất hiện đến nay.</a:t>
            </a:r>
            <a:endParaRPr kumimoji="0" lang="en-VN"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F5D2757B-0D57-3C49-87B7-328BB58C5779}"/>
              </a:ext>
            </a:extLst>
          </p:cNvPr>
          <p:cNvSpPr txBox="1"/>
          <p:nvPr/>
        </p:nvSpPr>
        <p:spPr>
          <a:xfrm>
            <a:off x="-32620" y="3447122"/>
            <a:ext cx="56100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vi-VN" sz="2400" b="1" i="1" u="none" strike="noStrike" kern="1200" cap="none" spc="0" normalizeH="0" baseline="0" noProof="0" dirty="0">
                <a:ln>
                  <a:noFill/>
                </a:ln>
                <a:effectLst/>
                <a:uLnTx/>
                <a:uFillTx/>
                <a:latin typeface="Times New Roman" panose="02020603050405020304" pitchFamily="18" charset="0"/>
                <a:ea typeface="+mn-ea"/>
              </a:rPr>
              <a:t>Môn lịch sử</a:t>
            </a:r>
            <a:r>
              <a:rPr kumimoji="0" lang="vi-VN" sz="2400" b="1" i="0" u="none" strike="noStrike" kern="1200" cap="none" spc="0" normalizeH="0" baseline="0" noProof="0" dirty="0">
                <a:ln>
                  <a:noFill/>
                </a:ln>
                <a:effectLst/>
                <a:uLnTx/>
                <a:uFillTx/>
                <a:latin typeface="Times New Roman" panose="02020603050405020304" pitchFamily="18" charset="0"/>
                <a:ea typeface="+mn-ea"/>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là</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môn</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khoa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học</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hiểu về lịch sử loài người, bao gồm toàn bộ hoạt động của con người và xã hội loài người trong quá khứ.</a:t>
            </a:r>
            <a:endParaRPr kumimoji="0" lang="en-VN"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0BA629DA-A86D-4E0C-A2EE-99D805C2D759}"/>
              </a:ext>
            </a:extLst>
          </p:cNvPr>
          <p:cNvSpPr txBox="1"/>
          <p:nvPr/>
        </p:nvSpPr>
        <p:spPr>
          <a:xfrm>
            <a:off x="80671" y="104172"/>
            <a:ext cx="35401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TUẦN 1-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r>
              <a:rPr kumimoji="0" lang="en-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strips(downLeft)">
                                      <p:cBhvr>
                                        <p:cTn id="21" dur="500"/>
                                        <p:tgtEl>
                                          <p:spTgt spid="7">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strips(down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F50696-57F2-4FEF-8466-5C21A235D8C8}"/>
              </a:ext>
            </a:extLst>
          </p:cNvPr>
          <p:cNvSpPr/>
          <p:nvPr/>
        </p:nvSpPr>
        <p:spPr>
          <a:xfrm>
            <a:off x="415637" y="277091"/>
            <a:ext cx="11111346" cy="63453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vi-VN" sz="1600" dirty="0">
              <a:latin typeface="+mj-lt"/>
            </a:endParaRPr>
          </a:p>
        </p:txBody>
      </p:sp>
      <p:sp>
        <p:nvSpPr>
          <p:cNvPr id="3" name="TextBox 2">
            <a:extLst>
              <a:ext uri="{FF2B5EF4-FFF2-40B4-BE49-F238E27FC236}">
                <a16:creationId xmlns:a16="http://schemas.microsoft.com/office/drawing/2014/main" id="{6C7DAE7F-864B-438D-8803-CEDD43355559}"/>
              </a:ext>
            </a:extLst>
          </p:cNvPr>
          <p:cNvSpPr txBox="1"/>
          <p:nvPr/>
        </p:nvSpPr>
        <p:spPr>
          <a:xfrm>
            <a:off x="762000" y="914400"/>
            <a:ext cx="10363199" cy="5016758"/>
          </a:xfrm>
          <a:prstGeom prst="rect">
            <a:avLst/>
          </a:prstGeom>
          <a:noFill/>
        </p:spPr>
        <p:txBody>
          <a:bodyPr wrap="square" rtlCol="0">
            <a:spAutoFit/>
          </a:bodyPr>
          <a:lstStyle/>
          <a:p>
            <a:r>
              <a:rPr lang="en-US" sz="4000" u="sng" dirty="0">
                <a:latin typeface="+mj-lt"/>
              </a:rPr>
              <a:t>EM CÓ BIẾT</a:t>
            </a:r>
            <a:r>
              <a:rPr lang="en-US" sz="4000" dirty="0">
                <a:latin typeface="+mj-lt"/>
              </a:rPr>
              <a:t>: </a:t>
            </a:r>
            <a:r>
              <a:rPr lang="en-US" sz="4000" dirty="0" err="1">
                <a:latin typeface="+mj-lt"/>
              </a:rPr>
              <a:t>Đ</a:t>
            </a:r>
            <a:r>
              <a:rPr lang="en-US" sz="4000" dirty="0" err="1">
                <a:latin typeface="Times New Roman" panose="02020603050405020304" pitchFamily="18" charset="0"/>
                <a:cs typeface="Times New Roman" panose="02020603050405020304" pitchFamily="18" charset="0"/>
              </a:rPr>
              <a:t>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khứ</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nay?...</a:t>
            </a:r>
            <a:endParaRPr lang="vi-VN" sz="4000" dirty="0">
              <a:latin typeface="+mj-lt"/>
            </a:endParaRPr>
          </a:p>
        </p:txBody>
      </p:sp>
    </p:spTree>
    <p:extLst>
      <p:ext uri="{BB962C8B-B14F-4D97-AF65-F5344CB8AC3E}">
        <p14:creationId xmlns:p14="http://schemas.microsoft.com/office/powerpoint/2010/main" val="162818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5586"/>
            <a:ext cx="12192000" cy="6858000"/>
          </a:xfrm>
          <a:prstGeom prst="roundRect">
            <a:avLst/>
          </a:prstGeom>
          <a:solidFill>
            <a:schemeClr val="bg1">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5838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Vì sao phải học lịch sử?</a:t>
            </a:r>
          </a:p>
        </p:txBody>
      </p:sp>
      <p:pic>
        <p:nvPicPr>
          <p:cNvPr id="9" name="Picture 8">
            <a:extLst>
              <a:ext uri="{FF2B5EF4-FFF2-40B4-BE49-F238E27FC236}">
                <a16:creationId xmlns:a16="http://schemas.microsoft.com/office/drawing/2014/main" id="{3DC90934-B824-C54D-B27B-25D4236BF8ED}"/>
              </a:ext>
            </a:extLst>
          </p:cNvPr>
          <p:cNvPicPr/>
          <p:nvPr/>
        </p:nvPicPr>
        <p:blipFill>
          <a:blip r:embed="rId3"/>
          <a:srcRect t="2477" b="2477"/>
          <a:stretch/>
        </p:blipFill>
        <p:spPr bwMode="auto">
          <a:xfrm>
            <a:off x="6372141" y="1324433"/>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1F7D5323-3BD2-2644-A456-20ED73ECFD59}"/>
              </a:ext>
            </a:extLst>
          </p:cNvPr>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6AC8D1-070F-8D47-A097-CE3EE06F98F4}"/>
              </a:ext>
            </a:extLst>
          </p:cNvPr>
          <p:cNvSpPr txBox="1"/>
          <p:nvPr/>
        </p:nvSpPr>
        <p:spPr>
          <a:xfrm>
            <a:off x="50347" y="1572789"/>
            <a:ext cx="57191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effectLst/>
                <a:uLnTx/>
                <a:uFillTx/>
                <a:latin typeface="Times New Roman" panose="02020603050405020304" pitchFamily="18" charset="0"/>
                <a:ea typeface="+mn-ea"/>
                <a:cs typeface="+mn-cs"/>
              </a:rPr>
              <a:t>- Học lịch sử để biết được cội nguồn của tổ tiên, quê hương, đất nước, hiểu được ông cha ta đã phải lao động, sáng tạo, đấu tranh như thế nào để có được đất nước như ngày nay. </a:t>
            </a:r>
            <a:endParaRPr kumimoji="0" lang="en-VN" sz="2400" b="1" i="0" u="none" strike="noStrike" kern="1200" cap="none" spc="0" normalizeH="0" baseline="0" noProof="0" dirty="0">
              <a:ln>
                <a:noFill/>
              </a:ln>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F5D2757B-0D57-3C49-87B7-328BB58C5779}"/>
              </a:ext>
            </a:extLst>
          </p:cNvPr>
          <p:cNvSpPr txBox="1"/>
          <p:nvPr/>
        </p:nvSpPr>
        <p:spPr>
          <a:xfrm>
            <a:off x="81843" y="4278252"/>
            <a:ext cx="57869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effectLst/>
                <a:uLnTx/>
                <a:uFillTx/>
                <a:latin typeface="Times New Roman" panose="02020603050405020304" pitchFamily="18" charset="0"/>
                <a:ea typeface="+mn-ea"/>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Học</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lịch</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sử</a:t>
            </a:r>
            <a:r>
              <a:rPr kumimoji="0" lang="vi-VN"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để</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đúc</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những</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học</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kinh</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nghiêm</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quá</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khứ</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nhằm</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phục</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vụ</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cho</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hiện</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tại</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tương</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lai</a:t>
            </a: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r>
              <a:rPr kumimoji="0" lang="en-VN"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p:txBody>
      </p:sp>
      <p:pic>
        <p:nvPicPr>
          <p:cNvPr id="10" name="Picture 9">
            <a:extLst>
              <a:ext uri="{FF2B5EF4-FFF2-40B4-BE49-F238E27FC236}">
                <a16:creationId xmlns:a16="http://schemas.microsoft.com/office/drawing/2014/main" id="{112073B4-8BEB-9541-B2C1-6F3A583EDD0C}"/>
              </a:ext>
            </a:extLst>
          </p:cNvPr>
          <p:cNvPicPr>
            <a:picLocks noChangeAspect="1"/>
          </p:cNvPicPr>
          <p:nvPr/>
        </p:nvPicPr>
        <p:blipFill>
          <a:blip r:embed="rId4"/>
          <a:stretch>
            <a:fillRect/>
          </a:stretch>
        </p:blipFill>
        <p:spPr>
          <a:xfrm>
            <a:off x="6360288" y="3964587"/>
            <a:ext cx="4780337" cy="2555728"/>
          </a:xfrm>
          <a:prstGeom prst="rect">
            <a:avLst/>
          </a:prstGeom>
          <a:ln w="25400">
            <a:solidFill>
              <a:srgbClr val="000000"/>
            </a:solidFill>
          </a:ln>
        </p:spPr>
      </p:pic>
      <p:sp>
        <p:nvSpPr>
          <p:cNvPr id="14" name="TextBox 13">
            <a:extLst>
              <a:ext uri="{FF2B5EF4-FFF2-40B4-BE49-F238E27FC236}">
                <a16:creationId xmlns:a16="http://schemas.microsoft.com/office/drawing/2014/main" id="{B6799D5D-51A4-3F41-B156-E73CCDADCED6}"/>
              </a:ext>
            </a:extLst>
          </p:cNvPr>
          <p:cNvSpPr txBox="1"/>
          <p:nvPr/>
        </p:nvSpPr>
        <p:spPr>
          <a:xfrm>
            <a:off x="4932793" y="1274510"/>
            <a:ext cx="71916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VN" sz="2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Dân ta phải biết sử 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Cho tường gốc tích nước nhà Việt Nam</a:t>
            </a:r>
            <a:r>
              <a:rPr kumimoji="0" lang="en-VN"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(Lịch sử nước ta, Hồ Chí Minh)</a:t>
            </a: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strips(downLeft)">
                                      <p:cBhvr>
                                        <p:cTn id="16" dur="500"/>
                                        <p:tgtEl>
                                          <p:spTgt spid="1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strips(downLeft)">
                                      <p:cBhvr>
                                        <p:cTn id="22" dur="500"/>
                                        <p:tgtEl>
                                          <p:spTgt spid="1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strips(downLeft)">
                                      <p:cBhvr>
                                        <p:cTn id="25" dur="500"/>
                                        <p:tgtEl>
                                          <p:spTgt spid="14">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strips(downLeft)">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xEl>
                                              <p:pRg st="2" end="2"/>
                                            </p:txEl>
                                          </p:spTgt>
                                        </p:tgtEl>
                                        <p:attrNameLst>
                                          <p:attrName>ppt_w</p:attrName>
                                        </p:attrNameLst>
                                      </p:cBhvr>
                                      <p:tavLst>
                                        <p:tav tm="0">
                                          <p:val>
                                            <p:strVal val="ppt_w"/>
                                          </p:val>
                                        </p:tav>
                                        <p:tav tm="100000">
                                          <p:val>
                                            <p:fltVal val="0"/>
                                          </p:val>
                                        </p:tav>
                                      </p:tavLst>
                                    </p:anim>
                                    <p:anim calcmode="lin" valueType="num">
                                      <p:cBhvr>
                                        <p:cTn id="38"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xEl>
                                              <p:pRg st="1" end="1"/>
                                            </p:txEl>
                                          </p:spTgt>
                                        </p:tgtEl>
                                        <p:attrNameLst>
                                          <p:attrName>ppt_w</p:attrName>
                                        </p:attrNameLst>
                                      </p:cBhvr>
                                      <p:tavLst>
                                        <p:tav tm="0">
                                          <p:val>
                                            <p:strVal val="ppt_w"/>
                                          </p:val>
                                        </p:tav>
                                        <p:tav tm="100000">
                                          <p:val>
                                            <p:fltVal val="0"/>
                                          </p:val>
                                        </p:tav>
                                      </p:tavLst>
                                    </p:anim>
                                    <p:anim calcmode="lin" valueType="num">
                                      <p:cBhvr>
                                        <p:cTn id="43"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44" dur="500"/>
                                        <p:tgtEl>
                                          <p:spTgt spid="14">
                                            <p:txEl>
                                              <p:pRg st="1" end="1"/>
                                            </p:txEl>
                                          </p:spTgt>
                                        </p:tgtEl>
                                      </p:cBhvr>
                                    </p:animEffect>
                                    <p:set>
                                      <p:cBhvr>
                                        <p:cTn id="45" dur="1" fill="hold">
                                          <p:stCondLst>
                                            <p:cond delay="499"/>
                                          </p:stCondLst>
                                        </p:cTn>
                                        <p:tgtEl>
                                          <p:spTgt spid="14">
                                            <p:txEl>
                                              <p:pRg st="1" end="1"/>
                                            </p:txEl>
                                          </p:spTgt>
                                        </p:tgtEl>
                                        <p:attrNameLst>
                                          <p:attrName>style.visibility</p:attrName>
                                        </p:attrNameLst>
                                      </p:cBhvr>
                                      <p:to>
                                        <p:strVal val="hidden"/>
                                      </p:to>
                                    </p:se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strips(down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strips(downLeft)">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strips(downLeft)">
                                      <p:cBhvr>
                                        <p:cTn id="6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65219" y="0"/>
            <a:ext cx="12192000" cy="6858000"/>
          </a:xfrm>
          <a:prstGeom prst="roundRect">
            <a:avLst/>
          </a:prstGeom>
          <a:solidFill>
            <a:schemeClr val="tx1">
              <a:lumMod val="50000"/>
              <a:lumOff val="5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44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 Tư liệu gốc</a:t>
            </a:r>
            <a:endParaRPr kumimoji="0" lang="en-VN" sz="24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211635" y="1816339"/>
            <a:ext cx="6206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Là tư liệu liên quan đến trực tiếp đến sự kiện lịch sử, ra đời vào thời điểm diễn ra sự kiện</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7374530" y="5062101"/>
            <a:ext cx="42540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Lời kêu gọi toàn quốc kháng chiến</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2" name="Picture 11">
            <a:extLst>
              <a:ext uri="{FF2B5EF4-FFF2-40B4-BE49-F238E27FC236}">
                <a16:creationId xmlns:a16="http://schemas.microsoft.com/office/drawing/2014/main"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id="{A75806A8-EE5E-F341-9CFF-EEEE2DBF4F31}"/>
              </a:ext>
            </a:extLst>
          </p:cNvPr>
          <p:cNvSpPr txBox="1"/>
          <p:nvPr/>
        </p:nvSpPr>
        <p:spPr>
          <a:xfrm>
            <a:off x="7406115" y="5179326"/>
            <a:ext cx="3635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Bia đá</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94923" y="2653952"/>
            <a:ext cx="5721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sym typeface="Wingdings" pitchFamily="2" charset="2"/>
              </a:rPr>
              <a:t> Đây là nguồn sử liệu đáng tin cậy nhất.</a:t>
            </a:r>
            <a:endParaRPr kumimoji="0" lang="en-VN" sz="2400" b="0" i="1"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7" name="Picture 16">
            <a:extLst>
              <a:ext uri="{FF2B5EF4-FFF2-40B4-BE49-F238E27FC236}">
                <a16:creationId xmlns:a16="http://schemas.microsoft.com/office/drawing/2014/main"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id="{2039F3E1-6A1D-D94A-821A-FBDB07E92FFA}"/>
              </a:ext>
            </a:extLst>
          </p:cNvPr>
          <p:cNvSpPr txBox="1"/>
          <p:nvPr/>
        </p:nvSpPr>
        <p:spPr>
          <a:xfrm>
            <a:off x="7372516" y="5148115"/>
            <a:ext cx="36352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Truyền thuyết Thánh Gióng</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0" name="TextBox 19">
            <a:extLst>
              <a:ext uri="{FF2B5EF4-FFF2-40B4-BE49-F238E27FC236}">
                <a16:creationId xmlns:a16="http://schemas.microsoft.com/office/drawing/2014/main" id="{183E915E-18B4-4547-A5AE-407B11D91C3F}"/>
              </a:ext>
            </a:extLst>
          </p:cNvPr>
          <p:cNvSpPr txBox="1"/>
          <p:nvPr/>
        </p:nvSpPr>
        <p:spPr>
          <a:xfrm>
            <a:off x="630652" y="2667426"/>
            <a:ext cx="44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b) Tư liệu truyền miệng</a:t>
            </a:r>
            <a:endParaRPr kumimoji="0" lang="en-VN" sz="24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21" name="TextBox 20">
            <a:extLst>
              <a:ext uri="{FF2B5EF4-FFF2-40B4-BE49-F238E27FC236}">
                <a16:creationId xmlns:a16="http://schemas.microsoft.com/office/drawing/2014/main" id="{412A4673-6B6F-174C-9FDB-196CA1781492}"/>
              </a:ext>
            </a:extLst>
          </p:cNvPr>
          <p:cNvSpPr txBox="1"/>
          <p:nvPr/>
        </p:nvSpPr>
        <p:spPr>
          <a:xfrm>
            <a:off x="240084" y="2988176"/>
            <a:ext cx="637290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Là những câu chuyện dân gian: truyền thuyết, thần thoại, cổ tích… được kể từ đời này sang đời khác.</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cxnSp>
        <p:nvCxnSpPr>
          <p:cNvPr id="22" name="Straight Connector 21">
            <a:extLst>
              <a:ext uri="{FF2B5EF4-FFF2-40B4-BE49-F238E27FC236}">
                <a16:creationId xmlns:a16="http://schemas.microsoft.com/office/drawing/2014/main"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03FE0CC-489C-8A4D-BCEB-C1B472C15A49}"/>
              </a:ext>
            </a:extLst>
          </p:cNvPr>
          <p:cNvSpPr txBox="1"/>
          <p:nvPr/>
        </p:nvSpPr>
        <p:spPr>
          <a:xfrm>
            <a:off x="3970116" y="104172"/>
            <a:ext cx="47803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id="{AE887464-6FED-0E4E-98DA-21DEBB64B3CC}"/>
              </a:ext>
            </a:extLst>
          </p:cNvPr>
          <p:cNvSpPr txBox="1"/>
          <p:nvPr/>
        </p:nvSpPr>
        <p:spPr>
          <a:xfrm>
            <a:off x="208079" y="4141847"/>
            <a:ext cx="44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 Tư liệu chữ viết</a:t>
            </a:r>
            <a:endParaRPr kumimoji="0" lang="en-VN" sz="24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25" name="TextBox 24">
            <a:extLst>
              <a:ext uri="{FF2B5EF4-FFF2-40B4-BE49-F238E27FC236}">
                <a16:creationId xmlns:a16="http://schemas.microsoft.com/office/drawing/2014/main" id="{50F1D7D6-8D54-2D4E-9A36-DD157D273946}"/>
              </a:ext>
            </a:extLst>
          </p:cNvPr>
          <p:cNvSpPr txBox="1"/>
          <p:nvPr/>
        </p:nvSpPr>
        <p:spPr>
          <a:xfrm>
            <a:off x="194922" y="4571310"/>
            <a:ext cx="59953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Các bản chữ khắc trên xương, mai rùa, vỏ cây, đá, viết tay hoặc ghi trên giấy.</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26" name="Picture 25">
            <a:extLst>
              <a:ext uri="{FF2B5EF4-FFF2-40B4-BE49-F238E27FC236}">
                <a16:creationId xmlns:a16="http://schemas.microsoft.com/office/drawing/2014/main" id="{2FF5B057-F866-5148-B7BD-AEAC3FEFC9E6}"/>
              </a:ext>
            </a:extLst>
          </p:cNvPr>
          <p:cNvPicPr>
            <a:picLocks noChangeAspect="1"/>
          </p:cNvPicPr>
          <p:nvPr/>
        </p:nvPicPr>
        <p:blipFill>
          <a:blip r:embed="rId5"/>
          <a:stretch>
            <a:fillRect/>
          </a:stretch>
        </p:blipFill>
        <p:spPr>
          <a:xfrm>
            <a:off x="10640984" y="-100013"/>
            <a:ext cx="1551016" cy="1444774"/>
          </a:xfrm>
          <a:prstGeom prst="rect">
            <a:avLst/>
          </a:prstGeom>
        </p:spPr>
      </p:pic>
      <p:sp>
        <p:nvSpPr>
          <p:cNvPr id="27" name="TextBox 26">
            <a:extLst>
              <a:ext uri="{FF2B5EF4-FFF2-40B4-BE49-F238E27FC236}">
                <a16:creationId xmlns:a16="http://schemas.microsoft.com/office/drawing/2014/main" id="{1464C0B0-68AB-48E6-A8B6-000DBC312D39}"/>
              </a:ext>
            </a:extLst>
          </p:cNvPr>
          <p:cNvSpPr txBox="1"/>
          <p:nvPr/>
        </p:nvSpPr>
        <p:spPr>
          <a:xfrm>
            <a:off x="240083" y="5292419"/>
            <a:ext cx="6297093" cy="1200329"/>
          </a:xfrm>
          <a:prstGeom prst="rect">
            <a:avLst/>
          </a:prstGeom>
          <a:noFill/>
        </p:spPr>
        <p:txBody>
          <a:bodyPr wrap="square" rtlCol="0">
            <a:spAutoFit/>
          </a:bodyPr>
          <a:lstStyle/>
          <a:p>
            <a:r>
              <a:rPr lang="vi-VN" sz="2400" dirty="0">
                <a:solidFill>
                  <a:srgbClr val="002060"/>
                </a:solidFill>
                <a:latin typeface="+mj-lt"/>
              </a:rPr>
              <a:t>d. Tư liệu hiện vật</a:t>
            </a:r>
          </a:p>
          <a:p>
            <a:r>
              <a:rPr lang="vi-VN" sz="2400" dirty="0">
                <a:solidFill>
                  <a:schemeClr val="bg1"/>
                </a:solidFill>
                <a:latin typeface="+mj-lt"/>
              </a:rPr>
              <a:t>-Là những dấu tích vật chất của người xưa còn giữ lại ở trong lòng đất hay trên mặt đất</a:t>
            </a:r>
          </a:p>
        </p:txBody>
      </p:sp>
      <p:pic>
        <p:nvPicPr>
          <p:cNvPr id="28" name="Picture 27">
            <a:extLst>
              <a:ext uri="{FF2B5EF4-FFF2-40B4-BE49-F238E27FC236}">
                <a16:creationId xmlns:a16="http://schemas.microsoft.com/office/drawing/2014/main" id="{544A8BA8-00A7-42ED-A086-263EAC566FF4}"/>
              </a:ext>
            </a:extLst>
          </p:cNvPr>
          <p:cNvPicPr>
            <a:picLocks noChangeAspect="1"/>
          </p:cNvPicPr>
          <p:nvPr/>
        </p:nvPicPr>
        <p:blipFill>
          <a:blip r:embed="rId6"/>
          <a:stretch>
            <a:fillRect/>
          </a:stretch>
        </p:blipFill>
        <p:spPr>
          <a:xfrm>
            <a:off x="6646862" y="902423"/>
            <a:ext cx="5691535" cy="5705446"/>
          </a:xfrm>
          <a:prstGeom prst="rect">
            <a:avLst/>
          </a:prstGeom>
        </p:spPr>
      </p:pic>
      <p:sp>
        <p:nvSpPr>
          <p:cNvPr id="30" name="TextBox 29">
            <a:extLst>
              <a:ext uri="{FF2B5EF4-FFF2-40B4-BE49-F238E27FC236}">
                <a16:creationId xmlns:a16="http://schemas.microsoft.com/office/drawing/2014/main" id="{B46BA8E3-25E1-4761-B3CD-8D4F38D96F09}"/>
              </a:ext>
            </a:extLst>
          </p:cNvPr>
          <p:cNvSpPr txBox="1"/>
          <p:nvPr/>
        </p:nvSpPr>
        <p:spPr>
          <a:xfrm>
            <a:off x="1178330" y="113024"/>
            <a:ext cx="15510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u="sng" dirty="0" err="1">
                <a:solidFill>
                  <a:srgbClr val="002060"/>
                </a:solidFill>
                <a:latin typeface="Times New Roman" panose="02020603050405020304" pitchFamily="18" charset="0"/>
                <a:cs typeface="Times New Roman" panose="02020603050405020304" pitchFamily="18" charset="0"/>
              </a:rPr>
              <a:t>Tiết</a:t>
            </a:r>
            <a:r>
              <a:rPr lang="en-US" sz="2400" b="1" i="1" u="sng" dirty="0">
                <a:solidFill>
                  <a:srgbClr val="002060"/>
                </a:solidFill>
                <a:latin typeface="Times New Roman" panose="02020603050405020304" pitchFamily="18" charset="0"/>
                <a:cs typeface="Times New Roman" panose="02020603050405020304" pitchFamily="18" charset="0"/>
              </a:rPr>
              <a:t> 2</a:t>
            </a:r>
            <a:endParaRPr kumimoji="0" lang="en-VN" sz="2400" b="1" i="1"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466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id="{8719A0C6-B251-1547-975A-6FBA73099C3E}"/>
              </a:ext>
            </a:extLst>
          </p:cNvPr>
          <p:cNvSpPr txBox="1"/>
          <p:nvPr/>
        </p:nvSpPr>
        <p:spPr>
          <a:xfrm>
            <a:off x="94526" y="883096"/>
            <a:ext cx="84922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LUYỆN TẬP</a:t>
            </a:r>
          </a:p>
        </p:txBody>
      </p:sp>
      <p:sp>
        <p:nvSpPr>
          <p:cNvPr id="7" name="TextBox 6">
            <a:extLst>
              <a:ext uri="{FF2B5EF4-FFF2-40B4-BE49-F238E27FC236}">
                <a16:creationId xmlns:a16="http://schemas.microsoft.com/office/drawing/2014/main" id="{0E61F672-A4ED-6E47-890D-EBB7B590D181}"/>
              </a:ext>
            </a:extLst>
          </p:cNvPr>
          <p:cNvSpPr txBox="1"/>
          <p:nvPr/>
        </p:nvSpPr>
        <p:spPr>
          <a:xfrm>
            <a:off x="258199" y="1328556"/>
            <a:ext cx="849226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tập 1</a:t>
            </a:r>
            <a:r>
              <a:rPr kumimoji="0" lang="en-VN"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Tại sao phải cần thiết học lịch sử?</a:t>
            </a:r>
          </a:p>
        </p:txBody>
      </p:sp>
      <p:sp>
        <p:nvSpPr>
          <p:cNvPr id="8" name="TextBox 7">
            <a:extLst>
              <a:ext uri="{FF2B5EF4-FFF2-40B4-BE49-F238E27FC236}">
                <a16:creationId xmlns:a16="http://schemas.microsoft.com/office/drawing/2014/main" id="{7AF38D05-A2CC-DD4B-86DF-223207E59031}"/>
              </a:ext>
            </a:extLst>
          </p:cNvPr>
          <p:cNvSpPr txBox="1"/>
          <p:nvPr/>
        </p:nvSpPr>
        <p:spPr>
          <a:xfrm>
            <a:off x="228943" y="3467101"/>
            <a:ext cx="849226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tập 2</a:t>
            </a:r>
            <a:r>
              <a:rPr kumimoji="0" lang="en-VN"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Căn cứ vào đâu để biết và dựng lại lịch sử?</a:t>
            </a:r>
          </a:p>
        </p:txBody>
      </p:sp>
      <p:sp>
        <p:nvSpPr>
          <p:cNvPr id="10" name="TextBox 9">
            <a:extLst>
              <a:ext uri="{FF2B5EF4-FFF2-40B4-BE49-F238E27FC236}">
                <a16:creationId xmlns:a16="http://schemas.microsoft.com/office/drawing/2014/main" id="{DCA3929C-81D4-6E40-9C04-2E29DE3B6472}"/>
              </a:ext>
            </a:extLst>
          </p:cNvPr>
          <p:cNvSpPr txBox="1"/>
          <p:nvPr/>
        </p:nvSpPr>
        <p:spPr>
          <a:xfrm>
            <a:off x="228943" y="1805107"/>
            <a:ext cx="117048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Học lịch sử để biết được cội nguồn của tổ tiên, quê hương, đất nước, hiểu được ông cha ta đã phải lao động, sáng tạo, đấu tranh như thế nào để có được đất nước như ngày nay. </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4331481B-88EE-214C-A7B8-9BE8FB76B765}"/>
              </a:ext>
            </a:extLst>
          </p:cNvPr>
          <p:cNvSpPr txBox="1"/>
          <p:nvPr/>
        </p:nvSpPr>
        <p:spPr>
          <a:xfrm>
            <a:off x="258199" y="2636104"/>
            <a:ext cx="116756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lịch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sử</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để</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đúc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kinh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nghiêm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quá</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khứ</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nhằm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phục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vụ</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tương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lai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13" name="TextBox 12">
            <a:extLst>
              <a:ext uri="{FF2B5EF4-FFF2-40B4-BE49-F238E27FC236}">
                <a16:creationId xmlns:a16="http://schemas.microsoft.com/office/drawing/2014/main" id="{BE14648F-829F-9D47-B678-EC2F15B05D22}"/>
              </a:ext>
            </a:extLst>
          </p:cNvPr>
          <p:cNvSpPr txBox="1"/>
          <p:nvPr/>
        </p:nvSpPr>
        <p:spPr>
          <a:xfrm>
            <a:off x="228943" y="3974554"/>
            <a:ext cx="44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a) Tư liệu gốc</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4" name="TextBox 13">
            <a:extLst>
              <a:ext uri="{FF2B5EF4-FFF2-40B4-BE49-F238E27FC236}">
                <a16:creationId xmlns:a16="http://schemas.microsoft.com/office/drawing/2014/main" id="{594775C2-0F6B-7147-A66C-07CC0951215A}"/>
              </a:ext>
            </a:extLst>
          </p:cNvPr>
          <p:cNvSpPr txBox="1"/>
          <p:nvPr/>
        </p:nvSpPr>
        <p:spPr>
          <a:xfrm>
            <a:off x="228942" y="4436219"/>
            <a:ext cx="44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b) Tư liệu truyền miệng</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5" name="TextBox 14">
            <a:extLst>
              <a:ext uri="{FF2B5EF4-FFF2-40B4-BE49-F238E27FC236}">
                <a16:creationId xmlns:a16="http://schemas.microsoft.com/office/drawing/2014/main" id="{B67715BD-A364-3748-A578-958D4AC8A5EC}"/>
              </a:ext>
            </a:extLst>
          </p:cNvPr>
          <p:cNvSpPr txBox="1"/>
          <p:nvPr/>
        </p:nvSpPr>
        <p:spPr>
          <a:xfrm>
            <a:off x="228941" y="4897884"/>
            <a:ext cx="4434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c) Tư liệu chữ viết</a:t>
            </a: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6" name="TextBox 15">
            <a:extLst>
              <a:ext uri="{FF2B5EF4-FFF2-40B4-BE49-F238E27FC236}">
                <a16:creationId xmlns:a16="http://schemas.microsoft.com/office/drawing/2014/main" id="{E7C88DA1-2038-4D9C-BE8D-8968703A1565}"/>
              </a:ext>
            </a:extLst>
          </p:cNvPr>
          <p:cNvSpPr txBox="1"/>
          <p:nvPr/>
        </p:nvSpPr>
        <p:spPr>
          <a:xfrm>
            <a:off x="286172" y="5359549"/>
            <a:ext cx="4434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white"/>
                </a:solidFill>
                <a:latin typeface="Times New Roman" panose="02020603050405020304" pitchFamily="18" charset="0"/>
              </a:rPr>
              <a:t>d)Tư liệu hiện vật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630</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hkdung.bdq3@hcm.edu.vn</dc:creator>
  <cp:lastModifiedBy>hkdung.bdq3@hcm.edu.vn</cp:lastModifiedBy>
  <cp:revision>4</cp:revision>
  <dcterms:created xsi:type="dcterms:W3CDTF">2021-08-26T11:51:35Z</dcterms:created>
  <dcterms:modified xsi:type="dcterms:W3CDTF">2021-08-31T05:24:32Z</dcterms:modified>
</cp:coreProperties>
</file>